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12192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Cabin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33" Type="http://schemas.openxmlformats.org/officeDocument/2006/relationships/font" Target="fonts/Cabin-regular.fntdata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35" Type="http://schemas.openxmlformats.org/officeDocument/2006/relationships/font" Target="fonts/Cabin-italic.fntdata"/><Relationship Id="rId12" Type="http://schemas.openxmlformats.org/officeDocument/2006/relationships/slide" Target="slides/slide7.xml"/><Relationship Id="rId34" Type="http://schemas.openxmlformats.org/officeDocument/2006/relationships/font" Target="fonts/Cabin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Cabin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9" name="Google Shape;11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8" name="Google Shape;148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972600" y="17582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972600" y="2771833"/>
            <a:ext cx="102516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972434" y="2771833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6191471" y="2771833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jpg"/><Relationship Id="rId4" Type="http://schemas.openxmlformats.org/officeDocument/2006/relationships/image" Target="../media/image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 b="0" l="0" r="2720" t="0"/>
          <a:stretch/>
        </p:blipFill>
        <p:spPr>
          <a:xfrm>
            <a:off x="2850494" y="0"/>
            <a:ext cx="934150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>
            <p:ph type="ctrTitle"/>
          </p:nvPr>
        </p:nvSpPr>
        <p:spPr>
          <a:xfrm>
            <a:off x="3613800" y="2169600"/>
            <a:ext cx="6378900" cy="211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0"/>
              <a:buFont typeface="Impact"/>
              <a:buNone/>
            </a:pPr>
            <a:r>
              <a:rPr lang="es-ES"/>
              <a:t>CIUTAT (B)ELLA</a:t>
            </a:r>
            <a:endParaRPr/>
          </a:p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/>
              <a:t>GENTRIFICATION HUNTERS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3241766" y="561022"/>
            <a:ext cx="653975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s-ES" sz="3200"/>
              <a:t>What is our resources</a:t>
            </a:r>
            <a:r>
              <a:rPr lang="es-ES" sz="3200"/>
              <a:t>?</a:t>
            </a:r>
            <a:endParaRPr sz="3200"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581400" y="1634037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ES" sz="2000"/>
              <a:t>Multiethnic neighbourhood</a:t>
            </a:r>
            <a:endParaRPr sz="2000"/>
          </a:p>
          <a:p>
            <a:pPr indent="-101600" lvl="0" marL="2286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ES" sz="2000"/>
              <a:t>Social and cultural associations</a:t>
            </a:r>
            <a:endParaRPr sz="2000"/>
          </a:p>
          <a:p>
            <a:pPr indent="-101600" lvl="0" marL="2286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ES" sz="2000"/>
              <a:t>Underused public space</a:t>
            </a:r>
            <a:endParaRPr sz="2000"/>
          </a:p>
          <a:p>
            <a:pPr indent="-101600" lvl="0" marL="228600" rtl="0" algn="l">
              <a:lnSpc>
                <a:spcPct val="90000"/>
              </a:lnSpc>
              <a:spcBef>
                <a:spcPts val="700"/>
              </a:spcBef>
              <a:spcAft>
                <a:spcPts val="210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3219829" y="563900"/>
            <a:ext cx="7457400" cy="14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s-ES" sz="3200"/>
              <a:t>Multiethnic neighbourhoods</a:t>
            </a:r>
            <a:endParaRPr sz="3200"/>
          </a:p>
        </p:txBody>
      </p:sp>
      <p:pic>
        <p:nvPicPr>
          <p:cNvPr id="164" name="Google Shape;16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83427" y="1904916"/>
            <a:ext cx="7768047" cy="2896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3232288" y="56449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s-ES" sz="3200"/>
              <a:t>Social and cultural associations</a:t>
            </a:r>
            <a:endParaRPr sz="3200"/>
          </a:p>
        </p:txBody>
      </p:sp>
      <p:pic>
        <p:nvPicPr>
          <p:cNvPr id="170" name="Google Shape;17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0686" y="1841512"/>
            <a:ext cx="8384820" cy="4451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3233058" y="59154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s-ES" sz="3200"/>
              <a:t>Underused public space</a:t>
            </a:r>
            <a:endParaRPr sz="3200"/>
          </a:p>
        </p:txBody>
      </p:sp>
      <p:pic>
        <p:nvPicPr>
          <p:cNvPr id="176" name="Google Shape;17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44152" y="1675669"/>
            <a:ext cx="7514933" cy="42858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6990" y="572294"/>
            <a:ext cx="4690712" cy="5694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59869" y="572294"/>
            <a:ext cx="4075141" cy="5694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1054375" y="565175"/>
            <a:ext cx="112329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s-ES" sz="3200">
                <a:solidFill>
                  <a:srgbClr val="3C78D8"/>
                </a:solidFill>
              </a:rPr>
              <a:t>KEY SOLUTION</a:t>
            </a:r>
            <a:endParaRPr sz="3200">
              <a:solidFill>
                <a:srgbClr val="3C78D8"/>
              </a:solidFill>
            </a:endParaRPr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1054377" y="1529789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ES" sz="2000"/>
              <a:t>What? Physical and cultural activities (local flea markets, dancing, calçotades)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ES" sz="2000"/>
              <a:t>Who? Locals, tourists and associations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ES" sz="2000"/>
              <a:t>Where? Port Vell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076" y="549767"/>
            <a:ext cx="9797847" cy="5758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6622" y="555377"/>
            <a:ext cx="9778756" cy="5747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4031" y="559731"/>
            <a:ext cx="9763938" cy="5738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ES" sz="2000"/>
              <a:t>Reduced social fragmentation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ES" sz="2000"/>
              <a:t>Better relationships between tourists and locals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2100"/>
              </a:spcAft>
              <a:buClr>
                <a:schemeClr val="dk1"/>
              </a:buClr>
              <a:buSzPts val="2000"/>
              <a:buChar char="●"/>
            </a:pPr>
            <a:r>
              <a:rPr lang="es-ES" sz="2000"/>
              <a:t>Improved visibility of local associations</a:t>
            </a:r>
            <a:endParaRPr sz="2000"/>
          </a:p>
        </p:txBody>
      </p:sp>
      <p:sp>
        <p:nvSpPr>
          <p:cNvPr id="209" name="Google Shape;209;p32"/>
          <p:cNvSpPr txBox="1"/>
          <p:nvPr>
            <p:ph type="title"/>
          </p:nvPr>
        </p:nvSpPr>
        <p:spPr>
          <a:xfrm>
            <a:off x="1771555" y="56516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s-ES" sz="3200"/>
              <a:t>Positive externalities</a:t>
            </a:r>
            <a:endParaRPr sz="3200"/>
          </a:p>
        </p:txBody>
      </p:sp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1038497" y="55213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lang="es-ES" sz="3200"/>
              <a:t>GENTRIFICATION</a:t>
            </a:r>
            <a:endParaRPr sz="3200"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1038497" y="160791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Rent prices</a:t>
            </a:r>
            <a:endParaRPr sz="2000"/>
          </a:p>
          <a:p>
            <a:pPr indent="-228600" lvl="0" marL="22860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Tourism</a:t>
            </a:r>
            <a:endParaRPr sz="2000"/>
          </a:p>
        </p:txBody>
      </p:sp>
      <p:pic>
        <p:nvPicPr>
          <p:cNvPr id="101" name="Google Shape;10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46172" y="552135"/>
            <a:ext cx="5182526" cy="3014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46172" y="3429000"/>
            <a:ext cx="5182526" cy="3178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7" y="0"/>
            <a:ext cx="969855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>
            <p:ph type="title"/>
          </p:nvPr>
        </p:nvSpPr>
        <p:spPr>
          <a:xfrm>
            <a:off x="3224349" y="56365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lang="es-ES" sz="3200"/>
              <a:t>SOME EXAMPLES</a:t>
            </a:r>
            <a:endParaRPr sz="3200"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3607796" y="1611919"/>
            <a:ext cx="776393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Char char="•"/>
            </a:pPr>
            <a:r>
              <a:rPr lang="es-ES" sz="2000">
                <a:solidFill>
                  <a:srgbClr val="FF0000"/>
                </a:solidFill>
              </a:rPr>
              <a:t>Gentrification can generate routine changes</a:t>
            </a:r>
            <a:endParaRPr sz="2000">
              <a:solidFill>
                <a:srgbClr val="FF0000"/>
              </a:solidFill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Increasing rent prices vs low increasing of income</a:t>
            </a:r>
            <a:endParaRPr sz="2000"/>
          </a:p>
          <a:p>
            <a:pPr indent="-228600" lvl="0" marL="22860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Displacements of neighbours</a:t>
            </a:r>
            <a:endParaRPr sz="2000"/>
          </a:p>
          <a:p>
            <a:pPr indent="-228600" lvl="0" marL="22860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•"/>
            </a:pPr>
            <a:r>
              <a:rPr lang="es-ES" sz="2000"/>
              <a:t>Alienation of locals</a:t>
            </a:r>
            <a:endParaRPr sz="2000"/>
          </a:p>
          <a:p>
            <a:pPr indent="-101600" lvl="0" marL="22860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7" y="0"/>
            <a:ext cx="969855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>
            <p:ph type="title"/>
          </p:nvPr>
        </p:nvSpPr>
        <p:spPr>
          <a:xfrm>
            <a:off x="3237233" y="545953"/>
            <a:ext cx="79239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90"/>
              <a:buFont typeface="Impact"/>
              <a:buNone/>
            </a:pPr>
            <a:r>
              <a:rPr lang="es-ES" sz="3200">
                <a:solidFill>
                  <a:schemeClr val="dk1"/>
                </a:solidFill>
              </a:rPr>
              <a:t>GENTRIFICATION CAN GENERATE ROUTINE CHANGES</a:t>
            </a:r>
            <a:br>
              <a:rPr lang="es-ES" sz="4590">
                <a:solidFill>
                  <a:srgbClr val="FF0000"/>
                </a:solidFill>
              </a:rPr>
            </a:br>
            <a:endParaRPr sz="4590"/>
          </a:p>
        </p:txBody>
      </p:sp>
      <p:pic>
        <p:nvPicPr>
          <p:cNvPr id="116" name="Google Shape;11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04696" y="1700142"/>
            <a:ext cx="4156183" cy="4611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69855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>
            <p:ph type="title"/>
          </p:nvPr>
        </p:nvSpPr>
        <p:spPr>
          <a:xfrm>
            <a:off x="3204385" y="57259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lang="es-ES" sz="3200"/>
              <a:t>SOME EXAMPLES</a:t>
            </a:r>
            <a:endParaRPr sz="3200"/>
          </a:p>
        </p:txBody>
      </p:sp>
      <p:sp>
        <p:nvSpPr>
          <p:cNvPr id="123" name="Google Shape;123;p18"/>
          <p:cNvSpPr txBox="1"/>
          <p:nvPr>
            <p:ph idx="1" type="body"/>
          </p:nvPr>
        </p:nvSpPr>
        <p:spPr>
          <a:xfrm>
            <a:off x="3607796" y="1601508"/>
            <a:ext cx="776393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Gentrification can generate routine changes</a:t>
            </a:r>
            <a:endParaRPr sz="2000"/>
          </a:p>
          <a:p>
            <a:pPr indent="-228600" lvl="0" marL="22860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FF0000"/>
              </a:buClr>
              <a:buSzPts val="2000"/>
              <a:buChar char="•"/>
            </a:pPr>
            <a:r>
              <a:rPr lang="es-ES" sz="2000">
                <a:solidFill>
                  <a:srgbClr val="FF0000"/>
                </a:solidFill>
              </a:rPr>
              <a:t>Increasing rent prices vs low increasing of income</a:t>
            </a:r>
            <a:endParaRPr sz="2000">
              <a:solidFill>
                <a:srgbClr val="FF0000"/>
              </a:solidFill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Displacements of neighbours</a:t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69855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 txBox="1"/>
          <p:nvPr>
            <p:ph type="title"/>
          </p:nvPr>
        </p:nvSpPr>
        <p:spPr>
          <a:xfrm>
            <a:off x="3206931" y="545953"/>
            <a:ext cx="7927489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Impact"/>
              <a:buNone/>
            </a:pPr>
            <a:r>
              <a:rPr lang="es-ES" sz="3200">
                <a:solidFill>
                  <a:schemeClr val="dk1"/>
                </a:solidFill>
              </a:rPr>
              <a:t>INCREASING RENT PRICES VS LOW INCREASING OF INCOME</a:t>
            </a:r>
            <a:endParaRPr sz="3200"/>
          </a:p>
        </p:txBody>
      </p:sp>
      <p:pic>
        <p:nvPicPr>
          <p:cNvPr id="130" name="Google Shape;13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27013" y="1658726"/>
            <a:ext cx="7420322" cy="3868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7" y="0"/>
            <a:ext cx="969855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>
            <p:ph type="title"/>
          </p:nvPr>
        </p:nvSpPr>
        <p:spPr>
          <a:xfrm>
            <a:off x="3206932" y="574131"/>
            <a:ext cx="826789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lang="es-ES" sz="3200"/>
              <a:t>SOME EXAMPLES</a:t>
            </a:r>
            <a:endParaRPr sz="3200"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624701" y="1625327"/>
            <a:ext cx="776393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•"/>
            </a:pPr>
            <a:r>
              <a:rPr lang="es-ES" sz="2000">
                <a:solidFill>
                  <a:srgbClr val="262626"/>
                </a:solidFill>
              </a:rPr>
              <a:t>Gentrification can generate routine changes</a:t>
            </a:r>
            <a:endParaRPr sz="2000">
              <a:solidFill>
                <a:srgbClr val="262626"/>
              </a:solidFill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Increasing rent prices vs low increasing of income</a:t>
            </a:r>
            <a:endParaRPr sz="2000"/>
          </a:p>
          <a:p>
            <a:pPr indent="-228600" lvl="0" marL="22860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FF0000"/>
              </a:buClr>
              <a:buSzPts val="2000"/>
              <a:buChar char="•"/>
            </a:pPr>
            <a:r>
              <a:rPr lang="es-ES" sz="2000">
                <a:solidFill>
                  <a:srgbClr val="FF0000"/>
                </a:solidFill>
              </a:rPr>
              <a:t>Displacements of neighbours</a:t>
            </a:r>
            <a:endParaRPr sz="200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7" y="0"/>
            <a:ext cx="969855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/>
          <p:nvPr>
            <p:ph type="title"/>
          </p:nvPr>
        </p:nvSpPr>
        <p:spPr>
          <a:xfrm>
            <a:off x="3198223" y="545953"/>
            <a:ext cx="791801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Impact"/>
              <a:buNone/>
            </a:pPr>
            <a:r>
              <a:rPr lang="es-ES" sz="3200">
                <a:solidFill>
                  <a:schemeClr val="dk1"/>
                </a:solidFill>
              </a:rPr>
              <a:t>DISPLACEMENTS OF LOCAL NEIGHBOURS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44" name="Google Shape;144;p21"/>
          <p:cNvSpPr txBox="1"/>
          <p:nvPr/>
        </p:nvSpPr>
        <p:spPr>
          <a:xfrm>
            <a:off x="3580222" y="1632204"/>
            <a:ext cx="3806354" cy="3593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Graph </a:t>
            </a:r>
            <a:endParaRPr b="0" i="0" sz="200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145" name="Google Shape;14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51220" y="1632204"/>
            <a:ext cx="7470711" cy="3871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69855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type="title"/>
          </p:nvPr>
        </p:nvSpPr>
        <p:spPr>
          <a:xfrm>
            <a:off x="3215640" y="565423"/>
            <a:ext cx="6878619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lang="es-ES" sz="3200"/>
              <a:t>MENTAL HEALTH PLAN (2016-2022)</a:t>
            </a:r>
            <a:endParaRPr sz="3200"/>
          </a:p>
        </p:txBody>
      </p:sp>
      <p:pic>
        <p:nvPicPr>
          <p:cNvPr id="152" name="Google Shape;15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54088" y="1690688"/>
            <a:ext cx="5543951" cy="4116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